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8"/>
  </p:notesMasterIdLst>
  <p:sldIdLst>
    <p:sldId id="256" r:id="rId2"/>
    <p:sldId id="258" r:id="rId3"/>
    <p:sldId id="259" r:id="rId4"/>
    <p:sldId id="272" r:id="rId5"/>
    <p:sldId id="299" r:id="rId6"/>
    <p:sldId id="276" r:id="rId7"/>
    <p:sldId id="277" r:id="rId8"/>
    <p:sldId id="286" r:id="rId9"/>
    <p:sldId id="287" r:id="rId10"/>
    <p:sldId id="296" r:id="rId11"/>
    <p:sldId id="288" r:id="rId12"/>
    <p:sldId id="297" r:id="rId13"/>
    <p:sldId id="302" r:id="rId14"/>
    <p:sldId id="305" r:id="rId15"/>
    <p:sldId id="303" r:id="rId16"/>
    <p:sldId id="304" r:id="rId17"/>
    <p:sldId id="306" r:id="rId18"/>
    <p:sldId id="307" r:id="rId19"/>
    <p:sldId id="300" r:id="rId20"/>
    <p:sldId id="281" r:id="rId21"/>
    <p:sldId id="283" r:id="rId22"/>
    <p:sldId id="282" r:id="rId23"/>
    <p:sldId id="292" r:id="rId24"/>
    <p:sldId id="290" r:id="rId25"/>
    <p:sldId id="291" r:id="rId26"/>
    <p:sldId id="28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6462" y="5562600"/>
            <a:ext cx="8305800" cy="911352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PROGRAMIRANJE I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ISTRAŽIVANJE GLEDANOSTI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0032" y="228600"/>
            <a:ext cx="817193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lang="sr-Latn-RS" sz="32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(2023.)</a:t>
            </a:r>
            <a:endParaRPr lang="en-US" sz="36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B8BDC-289E-1AC2-49E1-C76AC9805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945" y="1600200"/>
            <a:ext cx="9324109" cy="51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2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lang="sr-Latn-RS" sz="32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(2023.)</a:t>
            </a:r>
            <a:endParaRPr lang="en-US" sz="36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42769C-EE6B-1D33-E241-D42C78AC3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023" y="1524000"/>
            <a:ext cx="881195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5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4321E5-711D-B9CA-911F-7BA79D355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848" y="1538041"/>
            <a:ext cx="8380303" cy="524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859DA-5C0B-61D0-FAE1-83166AB65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5352-1319-A218-D102-BB8BE0324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lang="sr-Latn-RS" sz="28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(maj 2026.)</a:t>
            </a:r>
            <a:endParaRPr lang="en-US" sz="36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48E059-CCD3-7F68-4D34-633AA98D2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047" y="1581150"/>
            <a:ext cx="918390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18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5E333-F0D2-88A7-02E7-F8C58D15B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97608-A2B9-D060-3496-198CE7E19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kumimoji="0" lang="sr-Latn-RS" sz="2800" b="0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(maj 2026.)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C39BBE-AD5C-F656-14E7-92E9D083B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047" y="1581150"/>
            <a:ext cx="918390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6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A60AC-2CC8-8862-1CC2-709789C34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EE5F-8117-45DF-D4F6-98ED310C6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kumimoji="0" lang="sr-Latn-RS" sz="2800" b="0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(maj 2026.)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69188E-87EE-E277-F62E-BC0291466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825" y="1600200"/>
            <a:ext cx="9048349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3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AEEF7-C1A4-92A0-366B-E4AD8821D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9CBC0-459A-FCA3-DF1B-5B73B7407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kumimoji="0" lang="sr-Latn-RS" sz="2800" b="0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(maj 2026.)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BCE298-C7B3-F4DA-B17B-A1C2779E0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825" y="1600200"/>
            <a:ext cx="9048349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0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D22E2-F955-5A7C-BB18-48DB46CE7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2282A-6D71-8403-BED5-2DAB123A9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lang="sr-Latn-RS" sz="2800" b="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(jun 2025. u kablovskoj mreži SBB)</a:t>
            </a:r>
            <a:endParaRPr lang="en-US" sz="3600" b="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DFC164-F71F-F224-6528-6FF1257AF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676400"/>
            <a:ext cx="8915400" cy="501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8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B26DD-6AE1-E984-D43D-51743E640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1AF05-103D-69EF-F1A5-5813BB388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r>
              <a:rPr kumimoji="0" lang="sr-Latn-RS" sz="3200" b="0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(</a:t>
            </a:r>
            <a:r>
              <a:rPr lang="sr-Latn-RS" sz="2800" b="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mart 2026.</a:t>
            </a:r>
            <a:r>
              <a:rPr kumimoji="0" lang="sr-Latn-RS" sz="2800" b="0" i="0" u="none" strike="noStrike" kern="1200" cap="none" spc="0" normalizeH="0" baseline="0" noProof="0" dirty="0">
                <a:ln>
                  <a:noFill/>
                </a:ln>
                <a:solidFill>
                  <a:srgbClr val="5A6378">
                    <a:lumMod val="20000"/>
                    <a:lumOff val="80000"/>
                  </a:srgbClr>
                </a:solidFill>
                <a:effectLst/>
                <a:uLnTx/>
                <a:uFillTx/>
                <a:latin typeface="Corbel"/>
                <a:ea typeface="+mj-ea"/>
                <a:cs typeface="+mj-cs"/>
              </a:rPr>
              <a:t>u kablovskoj mreži SBB)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D473AB-C12A-3998-B1FD-A12B25BF7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631156"/>
            <a:ext cx="9105900" cy="512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2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1296E-FCE9-03F9-34CB-317EC81F2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53CDC-6D53-6E5F-6513-EB27D6C6E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sedmični pregled TV stanica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(13.04 – 19.04 2026.)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A7004A-8893-991B-77CA-2ABFD6DDE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97" y="1600200"/>
            <a:ext cx="11077903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4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181600"/>
          </a:xfrm>
        </p:spPr>
        <p:txBody>
          <a:bodyPr>
            <a:normAutofit lnSpcReduction="10000"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Svaki gledalac ima svoje mišljenje o TV programu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Gledaoci gunđaju ali ne protestuju</a:t>
            </a:r>
            <a:endParaRPr lang="hr-HR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„...nema ništa na TV ...”</a:t>
            </a:r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400" b="1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„...plaćam, a ne gledam ...”</a:t>
            </a:r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Vreme ispred TV – 3-5 sati u Srbiji</a:t>
            </a:r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Tokom razvoja TV programsku šemu su kreirali: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država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urednici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direktori</a:t>
            </a:r>
          </a:p>
          <a:p>
            <a:pPr marL="985838" lvl="2" indent="-2667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dirty="0"/>
              <a:t>„očekivanja gledalaca” </a:t>
            </a:r>
          </a:p>
          <a:p>
            <a:pPr marL="704088" lvl="2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 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prvih deset na RTS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(13.04 – 19.04 2026.)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190859-5E30-4A7A-737D-AF662A46DE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46"/>
          <a:stretch>
            <a:fillRect/>
          </a:stretch>
        </p:blipFill>
        <p:spPr>
          <a:xfrm>
            <a:off x="1784680" y="1581150"/>
            <a:ext cx="8622639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7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014" y="1600200"/>
            <a:ext cx="624997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7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452" y="3823977"/>
            <a:ext cx="4171415" cy="27823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7043" y="1618176"/>
            <a:ext cx="4085693" cy="27537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589601"/>
            <a:ext cx="4108241" cy="278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99" y="1600200"/>
            <a:ext cx="10462202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35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1524000"/>
            <a:ext cx="5810250" cy="517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66" y="1600200"/>
            <a:ext cx="978746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69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30D2F1-279C-2CBC-FA79-925C08100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145" y="1600200"/>
            <a:ext cx="5177709" cy="5181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62DA95-0D86-FE20-32BF-F71A8D4BB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MERENJE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5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5029200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hr-HR" sz="2400" b="1" dirty="0"/>
              <a:t>Komercijalna TV</a:t>
            </a:r>
          </a:p>
          <a:p>
            <a:pPr marL="457200" lvl="1" indent="0">
              <a:buNone/>
            </a:pPr>
            <a:r>
              <a:rPr lang="hr-HR" sz="2400" dirty="0"/>
              <a:t>   (lakim sadržajima pronalazi put do publike)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/>
              <a:t>Medijski javni servis</a:t>
            </a:r>
            <a:r>
              <a:rPr lang="hr-HR" sz="2400" dirty="0"/>
              <a:t> </a:t>
            </a:r>
          </a:p>
          <a:p>
            <a:pPr marL="457200" lvl="1" indent="0">
              <a:buNone/>
            </a:pPr>
            <a:r>
              <a:rPr lang="hr-HR" sz="2400" dirty="0"/>
              <a:t>   (sve više podilazi publici)</a:t>
            </a:r>
            <a:endParaRPr lang="en-US" sz="2400" dirty="0"/>
          </a:p>
          <a:p>
            <a:endParaRPr lang="sr-Latn-RS" sz="1400" dirty="0"/>
          </a:p>
          <a:p>
            <a:pPr lvl="1">
              <a:buClrTx/>
            </a:pPr>
            <a:r>
              <a:rPr lang="hr-HR" sz="2400" b="1" dirty="0"/>
              <a:t>Publika</a:t>
            </a:r>
          </a:p>
          <a:p>
            <a:pPr marL="457200" lvl="1" indent="0">
              <a:buNone/>
            </a:pPr>
            <a:r>
              <a:rPr lang="hr-HR" sz="2400" dirty="0"/>
              <a:t>   (stvaranje i ustupanje publike – prodaja publike reklamnim  agencijama)</a:t>
            </a:r>
            <a:endParaRPr lang="en-US" sz="2400" dirty="0"/>
          </a:p>
          <a:p>
            <a:pPr marL="118872" indent="0">
              <a:buNone/>
            </a:pPr>
            <a:endParaRPr lang="sr-Latn-RS" sz="2000" dirty="0"/>
          </a:p>
          <a:p>
            <a:pPr lvl="1">
              <a:buClrTx/>
            </a:pPr>
            <a:r>
              <a:rPr lang="hr-HR" sz="2400" b="1" dirty="0"/>
              <a:t>Programiranje</a:t>
            </a:r>
          </a:p>
          <a:p>
            <a:pPr marL="630238" lvl="1" indent="-173038">
              <a:buNone/>
              <a:tabLst>
                <a:tab pos="719138" algn="l"/>
              </a:tabLst>
            </a:pPr>
            <a:r>
              <a:rPr lang="hr-HR" sz="2400" dirty="0"/>
              <a:t>   (</a:t>
            </a:r>
            <a:r>
              <a:rPr lang="sr-Latn-CS" sz="2400" dirty="0"/>
              <a:t>TV uspostavlja odnos navike sa anonimnom masom i tako stvara organizovani auditorijum)</a:t>
            </a:r>
            <a:endParaRPr lang="en-US" sz="24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2039600" cy="4930408"/>
          </a:xfrm>
        </p:spPr>
        <p:txBody>
          <a:bodyPr>
            <a:normAutofit/>
          </a:bodyPr>
          <a:lstStyle/>
          <a:p>
            <a:pPr algn="just">
              <a:buClrTx/>
              <a:buFont typeface="Wingdings" pitchFamily="2" charset="2"/>
              <a:buChar char="q"/>
            </a:pPr>
            <a:endParaRPr lang="hr-HR" sz="1800" b="1" i="1" dirty="0"/>
          </a:p>
          <a:p>
            <a:pPr algn="just">
              <a:buClrTx/>
              <a:buFont typeface="Wingdings" pitchFamily="2" charset="2"/>
              <a:buChar char="q"/>
            </a:pPr>
            <a:r>
              <a:rPr lang="hr-HR" sz="2400" b="1" i="1" dirty="0"/>
              <a:t>Televizijsko programiranje podrazumeva određivanje rasporeda emitovanja programskih sadržaja u okviru TV programa sa ciljem obezbeđivanja što veće gledanosti publike. Umetnost programiranja je veština komponovanja emisija.</a:t>
            </a:r>
            <a:r>
              <a:rPr lang="hr-HR" sz="2400" dirty="0"/>
              <a:t> 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dirty="0"/>
              <a:t>Najbolji odnos TV sadržaja i raspoloženja publike</a:t>
            </a:r>
          </a:p>
          <a:p>
            <a:pPr marL="457200" lvl="1" indent="0">
              <a:buNone/>
            </a:pPr>
            <a:r>
              <a:rPr lang="hr-HR" sz="1600" dirty="0"/>
              <a:t>   </a:t>
            </a:r>
            <a:endParaRPr lang="sr-Latn-RS" sz="1050" dirty="0"/>
          </a:p>
          <a:p>
            <a:pPr lvl="1">
              <a:buClrTx/>
            </a:pPr>
            <a:r>
              <a:rPr lang="hr-HR" sz="2400" dirty="0"/>
              <a:t>Stvaranje „redovnosti” gledanja u postavljenim terminima na koji se publika navikava</a:t>
            </a:r>
          </a:p>
          <a:p>
            <a:pPr marL="118872" indent="0">
              <a:buNone/>
            </a:pPr>
            <a:endParaRPr lang="sr-Latn-RS" sz="1400" dirty="0"/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400" dirty="0"/>
              <a:t>   </a:t>
            </a: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  <p:sp>
        <p:nvSpPr>
          <p:cNvPr id="4" name="Rounded Rectangle 3"/>
          <p:cNvSpPr/>
          <p:nvPr/>
        </p:nvSpPr>
        <p:spPr>
          <a:xfrm>
            <a:off x="2399560" y="4957438"/>
            <a:ext cx="1677880" cy="7575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naviknuta</a:t>
            </a:r>
          </a:p>
          <a:p>
            <a:pPr algn="ctr"/>
            <a:r>
              <a:rPr lang="sr-Latn-RS" sz="2400" dirty="0">
                <a:solidFill>
                  <a:schemeClr val="tx1"/>
                </a:solidFill>
              </a:rPr>
              <a:t> publika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34640" y="4955958"/>
            <a:ext cx="1637560" cy="7575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stalna</a:t>
            </a:r>
          </a:p>
          <a:p>
            <a:pPr algn="ctr"/>
            <a:r>
              <a:rPr lang="sr-Latn-RS" sz="2400" dirty="0">
                <a:solidFill>
                  <a:schemeClr val="tx1"/>
                </a:solidFill>
              </a:rPr>
              <a:t> publika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629400" y="4972975"/>
            <a:ext cx="1600200" cy="7405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stalni</a:t>
            </a:r>
          </a:p>
          <a:p>
            <a:pPr algn="ctr"/>
            <a:r>
              <a:rPr lang="sr-Latn-RS" sz="2400" dirty="0">
                <a:solidFill>
                  <a:schemeClr val="tx1"/>
                </a:solidFill>
              </a:rPr>
              <a:t> termini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685320" y="4979633"/>
            <a:ext cx="1754080" cy="7338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dirty="0">
                <a:solidFill>
                  <a:schemeClr val="tx1"/>
                </a:solidFill>
              </a:rPr>
              <a:t>planska proizvodnja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4229840" y="5170133"/>
            <a:ext cx="189760" cy="228600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ight Arrow 10"/>
          <p:cNvSpPr/>
          <p:nvPr/>
        </p:nvSpPr>
        <p:spPr>
          <a:xfrm>
            <a:off x="6324600" y="5174942"/>
            <a:ext cx="189760" cy="228600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Right Arrow 11"/>
          <p:cNvSpPr/>
          <p:nvPr/>
        </p:nvSpPr>
        <p:spPr>
          <a:xfrm>
            <a:off x="8382000" y="5163475"/>
            <a:ext cx="189760" cy="228600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91579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000"/>
          <a:stretch/>
        </p:blipFill>
        <p:spPr>
          <a:xfrm>
            <a:off x="1143000" y="1596887"/>
            <a:ext cx="4648200" cy="51197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8947B3-7A84-A8AF-C523-B2C7A7967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909" y="1606412"/>
            <a:ext cx="4641291" cy="511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3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PROGRAMIRANJE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181600"/>
          </a:xfrm>
        </p:spPr>
        <p:txBody>
          <a:bodyPr>
            <a:normAutofit fontScale="32500" lnSpcReduction="20000"/>
          </a:bodyPr>
          <a:lstStyle/>
          <a:p>
            <a:pPr lvl="1">
              <a:buClrTx/>
            </a:pPr>
            <a:r>
              <a:rPr lang="hr-HR" sz="7400" b="1" dirty="0"/>
              <a:t>Elementi</a:t>
            </a:r>
            <a:r>
              <a:rPr lang="hr-HR" sz="6000" b="1" dirty="0"/>
              <a:t> programiranja:</a:t>
            </a:r>
          </a:p>
          <a:p>
            <a:pPr lvl="1"/>
            <a:endParaRPr lang="hr-HR" sz="1200" b="1" dirty="0"/>
          </a:p>
          <a:p>
            <a:pPr lvl="0"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hr-HR" sz="7400" dirty="0"/>
              <a:t>TV proizvodi (TV emisije) ...................................... </a:t>
            </a:r>
            <a:r>
              <a:rPr lang="hr-HR" sz="7400" b="1" dirty="0"/>
              <a:t>ŠTA</a:t>
            </a:r>
            <a:endParaRPr lang="en-US" sz="7400" dirty="0"/>
          </a:p>
          <a:p>
            <a:pPr lvl="0"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hr-HR" sz="7400" dirty="0"/>
              <a:t>potencijalna publika (TV gledaoci) ........................ </a:t>
            </a:r>
            <a:r>
              <a:rPr lang="hr-HR" sz="7400" b="1" dirty="0"/>
              <a:t>KOME</a:t>
            </a:r>
            <a:endParaRPr lang="en-US" sz="7400" dirty="0"/>
          </a:p>
          <a:p>
            <a:pPr lvl="0">
              <a:lnSpc>
                <a:spcPct val="120000"/>
              </a:lnSpc>
              <a:buClrTx/>
              <a:buFont typeface="Wingdings" pitchFamily="2" charset="2"/>
              <a:buChar char="Ø"/>
            </a:pPr>
            <a:r>
              <a:rPr lang="sr-Latn-CS" sz="7400" dirty="0"/>
              <a:t>raspored emitovanja (</a:t>
            </a:r>
            <a:r>
              <a:rPr lang="hr-HR" sz="7400" dirty="0"/>
              <a:t>termin</a:t>
            </a:r>
            <a:r>
              <a:rPr lang="sr-Latn-CS" sz="7400" dirty="0"/>
              <a:t> emitovanja) ............. </a:t>
            </a:r>
            <a:r>
              <a:rPr lang="sr-Latn-CS" sz="7400" b="1" dirty="0"/>
              <a:t>KADA</a:t>
            </a:r>
            <a:endParaRPr lang="en-US" sz="7400" dirty="0"/>
          </a:p>
          <a:p>
            <a:pPr marL="457200" lvl="1" indent="0">
              <a:buNone/>
            </a:pPr>
            <a:r>
              <a:rPr lang="hr-HR" sz="4200" dirty="0"/>
              <a:t>   </a:t>
            </a:r>
          </a:p>
          <a:p>
            <a:pPr lvl="1">
              <a:buClrTx/>
            </a:pPr>
            <a:r>
              <a:rPr lang="hr-HR" sz="7400" b="1" dirty="0"/>
              <a:t>Prime time (od 19 – 23h)</a:t>
            </a:r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7400" b="1" dirty="0">
                <a:solidFill>
                  <a:srgbClr val="C00000"/>
                </a:solidFill>
              </a:rPr>
              <a:t>Konkurentno programiranje</a:t>
            </a:r>
          </a:p>
          <a:p>
            <a:pPr lvl="1">
              <a:buClrTx/>
            </a:pPr>
            <a:r>
              <a:rPr lang="hr-HR" sz="7400" b="1" dirty="0">
                <a:solidFill>
                  <a:srgbClr val="C00000"/>
                </a:solidFill>
              </a:rPr>
              <a:t>Komplementarno programiranje</a:t>
            </a:r>
          </a:p>
          <a:p>
            <a:pPr marL="457200" lvl="1" indent="0">
              <a:buNone/>
            </a:pPr>
            <a:endParaRPr lang="hr-HR" sz="2000" b="1" dirty="0"/>
          </a:p>
          <a:p>
            <a:pPr marL="457200" lvl="1" indent="0">
              <a:buNone/>
            </a:pPr>
            <a:endParaRPr lang="hr-HR" sz="900" b="1" dirty="0"/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7400" dirty="0"/>
              <a:t>50% zabavni program</a:t>
            </a:r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7400" dirty="0"/>
              <a:t>20% informativni</a:t>
            </a:r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7400" dirty="0"/>
              <a:t>5% kultura</a:t>
            </a:r>
          </a:p>
          <a:p>
            <a:pPr lvl="1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7400" dirty="0"/>
              <a:t>5% obrazovni program</a:t>
            </a:r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400" dirty="0"/>
              <a:t>   </a:t>
            </a: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3581400"/>
            <a:ext cx="3771900" cy="284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19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11353800" cy="5257800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hr-HR" sz="2400" b="1" dirty="0"/>
              <a:t>Elementi istraživanja za marketinške agencije:</a:t>
            </a:r>
          </a:p>
          <a:p>
            <a:pPr lvl="1"/>
            <a:endParaRPr lang="hr-HR" sz="1200" b="1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TV proizvodi (TV emisije) ...................................... </a:t>
            </a:r>
            <a:r>
              <a:rPr lang="sr-Latn-RS" sz="2400" b="1" dirty="0"/>
              <a:t>GDE</a:t>
            </a:r>
            <a:endParaRPr lang="en-US" sz="2400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Dinamika emitovanja ............................................ </a:t>
            </a:r>
            <a:r>
              <a:rPr lang="sr-Latn-RS" sz="2400" b="1" dirty="0"/>
              <a:t>KOLIKO</a:t>
            </a:r>
            <a:endParaRPr lang="en-US" sz="2400" dirty="0"/>
          </a:p>
          <a:p>
            <a:pPr lvl="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CS" sz="2400" dirty="0"/>
              <a:t>raspored emitovanja (</a:t>
            </a:r>
            <a:r>
              <a:rPr lang="hr-HR" sz="2400" dirty="0"/>
              <a:t>termin</a:t>
            </a:r>
            <a:r>
              <a:rPr lang="sr-Latn-CS" sz="2400" dirty="0"/>
              <a:t> emitovanja) ............. </a:t>
            </a:r>
            <a:r>
              <a:rPr lang="sr-Latn-CS" sz="2400" b="1" dirty="0"/>
              <a:t>KADA</a:t>
            </a:r>
            <a:endParaRPr lang="en-US" sz="2400" dirty="0"/>
          </a:p>
          <a:p>
            <a:pPr marL="457200" lvl="1" indent="0">
              <a:buNone/>
            </a:pPr>
            <a:r>
              <a:rPr lang="hr-HR" sz="1600" dirty="0"/>
              <a:t>   </a:t>
            </a:r>
            <a:endParaRPr lang="sr-Latn-RS" sz="900" dirty="0"/>
          </a:p>
          <a:p>
            <a:pPr lvl="1">
              <a:buClrTx/>
              <a:buFont typeface="Wingdings" pitchFamily="2" charset="2"/>
              <a:buChar char="q"/>
              <a:tabLst>
                <a:tab pos="719138" algn="l"/>
              </a:tabLst>
            </a:pPr>
            <a:r>
              <a:rPr lang="hr-HR" sz="2400" b="1" dirty="0"/>
              <a:t>TV TROUGAO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ü"/>
              <a:tabLst>
                <a:tab pos="719138" algn="l"/>
              </a:tabLst>
            </a:pPr>
            <a:r>
              <a:rPr lang="hr-HR" sz="2400" b="1" dirty="0"/>
              <a:t>TV</a:t>
            </a:r>
            <a:r>
              <a:rPr lang="hr-HR" sz="2400" dirty="0"/>
              <a:t> – emiter TV sadržaja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ü"/>
              <a:tabLst>
                <a:tab pos="719138" algn="l"/>
              </a:tabLst>
            </a:pPr>
            <a:r>
              <a:rPr lang="hr-HR" sz="2400" b="1" dirty="0"/>
              <a:t>PUBLIKA</a:t>
            </a:r>
            <a:r>
              <a:rPr lang="hr-HR" sz="2400" dirty="0"/>
              <a:t> – merna jedinica i polje delovanja</a:t>
            </a:r>
          </a:p>
          <a:p>
            <a:pPr lvl="1">
              <a:lnSpc>
                <a:spcPct val="150000"/>
              </a:lnSpc>
              <a:buClrTx/>
              <a:buFont typeface="Wingdings" pitchFamily="2" charset="2"/>
              <a:buChar char="ü"/>
              <a:tabLst>
                <a:tab pos="719138" algn="l"/>
              </a:tabLst>
            </a:pPr>
            <a:r>
              <a:rPr lang="hr-HR" sz="2400" b="1" dirty="0"/>
              <a:t>SPONZOR</a:t>
            </a:r>
            <a:r>
              <a:rPr lang="hr-HR" sz="2400" dirty="0"/>
              <a:t> – kupac reklamnog prostora (publike)</a:t>
            </a:r>
          </a:p>
          <a:p>
            <a:pPr marL="118872" indent="0">
              <a:buNone/>
            </a:pPr>
            <a:endParaRPr lang="sr-Latn-RS" sz="1600" dirty="0"/>
          </a:p>
          <a:p>
            <a:pPr>
              <a:buFont typeface="Wingdings" pitchFamily="2" charset="2"/>
              <a:buChar char="§"/>
            </a:pPr>
            <a:endParaRPr lang="sr-Latn-RS" sz="1600" dirty="0"/>
          </a:p>
        </p:txBody>
      </p:sp>
    </p:spTree>
    <p:extLst>
      <p:ext uri="{BB962C8B-B14F-4D97-AF65-F5344CB8AC3E}">
        <p14:creationId xmlns:p14="http://schemas.microsoft.com/office/powerpoint/2010/main" val="396746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11811000" cy="5181600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en-US" sz="2400" dirty="0"/>
              <a:t>AGB Nielsen Media Research</a:t>
            </a:r>
            <a:endParaRPr lang="sr-Latn-RS" sz="2400" dirty="0"/>
          </a:p>
          <a:p>
            <a:pPr lvl="1"/>
            <a:endParaRPr lang="hr-HR" sz="400" b="1" dirty="0"/>
          </a:p>
          <a:p>
            <a:pPr marL="808038" indent="-363538">
              <a:lnSpc>
                <a:spcPct val="150000"/>
              </a:lnSpc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2.420 domaćinstava</a:t>
            </a:r>
            <a:endParaRPr lang="en-US" sz="2400" b="1" dirty="0">
              <a:solidFill>
                <a:srgbClr val="C00000"/>
              </a:solidFill>
            </a:endParaRPr>
          </a:p>
          <a:p>
            <a:pPr marL="808038" indent="-363538">
              <a:lnSpc>
                <a:spcPct val="150000"/>
              </a:lnSpc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Uzrast +4 </a:t>
            </a:r>
            <a:endParaRPr lang="en-US" sz="2400" b="1" dirty="0">
              <a:solidFill>
                <a:srgbClr val="C00000"/>
              </a:solidFill>
            </a:endParaRPr>
          </a:p>
          <a:p>
            <a:pPr marL="118872" indent="0">
              <a:buNone/>
            </a:pPr>
            <a:endParaRPr lang="sr-Latn-RS" sz="1600" dirty="0"/>
          </a:p>
          <a:p>
            <a:pPr marL="118872" indent="0">
              <a:buClrTx/>
              <a:buNone/>
            </a:pPr>
            <a:endParaRPr lang="sr-Latn-RS" sz="1000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dirty="0"/>
              <a:t>Kriterijumi merenja:</a:t>
            </a:r>
          </a:p>
          <a:p>
            <a:pPr marL="118872" indent="0">
              <a:buNone/>
            </a:pPr>
            <a:endParaRPr lang="sr-Latn-RS" sz="10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400" dirty="0"/>
              <a:t>Prosečno gledalaca </a:t>
            </a:r>
            <a:r>
              <a:rPr lang="sr-Latn-RS" sz="2400" b="1" dirty="0">
                <a:solidFill>
                  <a:srgbClr val="C00000"/>
                </a:solidFill>
              </a:rPr>
              <a:t>(rating)</a:t>
            </a:r>
          </a:p>
          <a:p>
            <a:pPr lvl="1">
              <a:buClrTx/>
              <a:buFont typeface="Wingdings" pitchFamily="2" charset="2"/>
              <a:buChar char="Ø"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400" dirty="0"/>
              <a:t>Ukupno gledalaca </a:t>
            </a:r>
            <a:r>
              <a:rPr lang="sr-Latn-RS" sz="2400" b="1" dirty="0">
                <a:solidFill>
                  <a:srgbClr val="C00000"/>
                </a:solidFill>
              </a:rPr>
              <a:t>(reach)</a:t>
            </a:r>
          </a:p>
          <a:p>
            <a:pPr lvl="1">
              <a:buClrTx/>
              <a:buFont typeface="Wingdings" pitchFamily="2" charset="2"/>
              <a:buChar char="Ø"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400" dirty="0"/>
              <a:t>Udeo u TV auditorijumu </a:t>
            </a:r>
            <a:r>
              <a:rPr lang="sr-Latn-RS" sz="2400" b="1" dirty="0">
                <a:solidFill>
                  <a:srgbClr val="C00000"/>
                </a:solidFill>
              </a:rPr>
              <a:t>(share)</a:t>
            </a:r>
          </a:p>
          <a:p>
            <a:pPr lvl="1">
              <a:buClrTx/>
              <a:buFont typeface="Wingdings" pitchFamily="2" charset="2"/>
              <a:buChar char="Ø"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sr-Latn-RS" sz="2400" dirty="0"/>
              <a:t>Ukupan TV auditorijum </a:t>
            </a:r>
            <a:r>
              <a:rPr lang="sr-Latn-RS" sz="2400" b="1" dirty="0">
                <a:solidFill>
                  <a:srgbClr val="C00000"/>
                </a:solidFill>
              </a:rPr>
              <a:t>(total TV ratings)</a:t>
            </a:r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>
              <a:buFont typeface="Wingdings" pitchFamily="2" charset="2"/>
              <a:buChar char="§"/>
            </a:pPr>
            <a:endParaRPr lang="sr-Latn-R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E232D4-2ED6-F8DB-FFF3-C7B64EF3C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828800"/>
            <a:ext cx="6375976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ISTRAŽIVANJE GLEDANOSTI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410200"/>
          </a:xfrm>
        </p:spPr>
        <p:txBody>
          <a:bodyPr>
            <a:normAutofit fontScale="92500" lnSpcReduction="10000"/>
          </a:bodyPr>
          <a:lstStyle/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Prosečno gledalaca (rating)</a:t>
            </a:r>
          </a:p>
          <a:p>
            <a:pPr marL="457200" lvl="1" indent="0" algn="just">
              <a:buNone/>
            </a:pPr>
            <a:r>
              <a:rPr lang="sr-Latn-CS" sz="2600" dirty="0"/>
              <a:t>predstavlja prosečnu gledanost u svakom minutu trajanja emisije. Izražava se u hiljadama (gledalaca) i procentima u odnosu na broj stanovnika na koji se odnose podaci istraživanja</a:t>
            </a:r>
            <a:endParaRPr lang="en-US" sz="2600" dirty="0"/>
          </a:p>
          <a:p>
            <a:pPr marL="457200" lvl="1" indent="0">
              <a:buNone/>
            </a:pPr>
            <a:endParaRPr lang="sr-Latn-RS" sz="600" dirty="0"/>
          </a:p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Ukupno gledalaca (reach)</a:t>
            </a:r>
          </a:p>
          <a:p>
            <a:pPr marL="457200" lvl="1" indent="0" algn="just">
              <a:buNone/>
            </a:pPr>
            <a:r>
              <a:rPr lang="sr-Latn-CS" sz="2600" dirty="0"/>
              <a:t>predstavlja deo populacije teritorije na kojoj se meri, koji je bar jedan minut gledao merenu emisiju. Izražava se u hiljadama (gledalaca) i procentima u odnosu na broj stanovnika na koji se odnose podaci istraživanja</a:t>
            </a:r>
          </a:p>
          <a:p>
            <a:pPr marL="457200" lvl="1" indent="0">
              <a:buNone/>
            </a:pPr>
            <a:endParaRPr lang="sr-Latn-RS" sz="600" dirty="0"/>
          </a:p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Udeo u TV auditorijumu (share)</a:t>
            </a:r>
          </a:p>
          <a:p>
            <a:pPr marL="457200" lvl="1" indent="0" algn="just">
              <a:buNone/>
            </a:pPr>
            <a:r>
              <a:rPr lang="sr-Latn-CS" sz="2600" dirty="0"/>
              <a:t>predstavlja prosečno procentualno učešće gledalaca merene TV emisije u ukupnoj populaciji koja je u tom vremenu gledala bilo koji TV program</a:t>
            </a:r>
            <a:endParaRPr lang="en-US" sz="2600" dirty="0"/>
          </a:p>
          <a:p>
            <a:pPr marL="457200" lvl="1" indent="0">
              <a:buNone/>
            </a:pPr>
            <a:endParaRPr lang="sr-Latn-RS" sz="800" dirty="0"/>
          </a:p>
          <a:p>
            <a:pPr lvl="1">
              <a:buClrTx/>
              <a:buFont typeface="Wingdings" pitchFamily="2" charset="2"/>
              <a:buChar char="q"/>
            </a:pPr>
            <a:r>
              <a:rPr lang="sr-Latn-RS" sz="2600" b="1" dirty="0">
                <a:solidFill>
                  <a:srgbClr val="C00000"/>
                </a:solidFill>
              </a:rPr>
              <a:t>Ukupan TV auditorijum (total TV ratings)</a:t>
            </a:r>
          </a:p>
          <a:p>
            <a:pPr marL="457200" lvl="1" indent="0" algn="just">
              <a:buNone/>
            </a:pPr>
            <a:r>
              <a:rPr lang="sr-Latn-CS" sz="2600" dirty="0"/>
              <a:t>iskazan u hiljadama (gledalaca) i procentima ukupne populacije koja je u to vreme gledala bilo koji TV program. </a:t>
            </a:r>
            <a:endParaRPr lang="en-US" sz="2600" dirty="0"/>
          </a:p>
          <a:p>
            <a:pPr marL="457200" lvl="1" indent="0">
              <a:buNone/>
            </a:pPr>
            <a:endParaRPr lang="sr-Latn-RS" sz="2600" dirty="0"/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 lvl="1">
              <a:buFont typeface="Wingdings" pitchFamily="2" charset="2"/>
              <a:buChar char="q"/>
            </a:pPr>
            <a:endParaRPr lang="sr-Latn-RS" sz="1200" dirty="0"/>
          </a:p>
          <a:p>
            <a:pPr>
              <a:buFont typeface="Wingdings" pitchFamily="2" charset="2"/>
              <a:buChar char="§"/>
            </a:pPr>
            <a:endParaRPr lang="sr-Latn-RS" sz="1600" dirty="0"/>
          </a:p>
        </p:txBody>
      </p:sp>
    </p:spTree>
    <p:extLst>
      <p:ext uri="{BB962C8B-B14F-4D97-AF65-F5344CB8AC3E}">
        <p14:creationId xmlns:p14="http://schemas.microsoft.com/office/powerpoint/2010/main" val="26208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1335</TotalTime>
  <Words>547</Words>
  <Application>Microsoft Office PowerPoint</Application>
  <PresentationFormat>Widescreen</PresentationFormat>
  <Paragraphs>125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PROGRAMIRANJE I  ISTRAŽIVANJE GLEDANOSTI</vt:lpstr>
      <vt:lpstr>PROGRAMIRANJE</vt:lpstr>
      <vt:lpstr>PROGRAMIRANJE </vt:lpstr>
      <vt:lpstr>PROGRAMIRANJE </vt:lpstr>
      <vt:lpstr>PROGRAMIRANJE</vt:lpstr>
      <vt:lpstr>PROGRAMIRANJE </vt:lpstr>
      <vt:lpstr>ISTRAŽIVANJE GLEDANOSTI </vt:lpstr>
      <vt:lpstr>ISTRAŽIVANJE GLEDANOSTI </vt:lpstr>
      <vt:lpstr>ISTRAŽIVANJE GLEDANOSTI </vt:lpstr>
      <vt:lpstr>ISTRAŽIVANJE GLEDANOSTI (2023.)</vt:lpstr>
      <vt:lpstr>ISTRAŽIVANJE GLEDANOSTI (2023.)</vt:lpstr>
      <vt:lpstr>ISTRAŽIVANJE GLEDANOSTI</vt:lpstr>
      <vt:lpstr>ISTRAŽIVANJE GLEDANOSTI (maj 2026.)</vt:lpstr>
      <vt:lpstr>ISTRAŽIVANJE GLEDANOSTI (maj 2026.)</vt:lpstr>
      <vt:lpstr>ISTRAŽIVANJE GLEDANOSTI (maj 2026.)</vt:lpstr>
      <vt:lpstr>ISTRAŽIVANJE GLEDANOSTI (maj 2026.)</vt:lpstr>
      <vt:lpstr>ISTRAŽIVANJE GLEDANOSTI (jun 2025. u kablovskoj mreži SBB)</vt:lpstr>
      <vt:lpstr>ISTRAŽIVANJE GLEDANOSTI (mart 2026.u kablovskoj mreži SBB)</vt:lpstr>
      <vt:lpstr>ISTRAŽIVANJE GLEDANOSTI sedmični pregled TV stanica (13.04 – 19.04 2026.)</vt:lpstr>
      <vt:lpstr>ISTRAŽIVANJE GLEDANOSTI   prvih deset na RTS (13.04 – 19.04 2026.)</vt:lpstr>
      <vt:lpstr>MERENJE GLEDANOSTI</vt:lpstr>
      <vt:lpstr>MERENJE GLEDANOSTI</vt:lpstr>
      <vt:lpstr>MERENJE GLEDANOSTI</vt:lpstr>
      <vt:lpstr>MERENJE GLEDANOSTI</vt:lpstr>
      <vt:lpstr>MERENJE GLEDANOSTI</vt:lpstr>
      <vt:lpstr>MERENJE GLEDANOSTI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276</cp:revision>
  <dcterms:created xsi:type="dcterms:W3CDTF">2006-08-16T00:00:00Z</dcterms:created>
  <dcterms:modified xsi:type="dcterms:W3CDTF">2026-05-09T11:36:35Z</dcterms:modified>
</cp:coreProperties>
</file>